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5"/>
  </p:notesMasterIdLst>
  <p:handoutMasterIdLst>
    <p:handoutMasterId r:id="rId26"/>
  </p:handoutMasterIdLst>
  <p:sldIdLst>
    <p:sldId id="336" r:id="rId3"/>
    <p:sldId id="264" r:id="rId4"/>
    <p:sldId id="360" r:id="rId5"/>
    <p:sldId id="334" r:id="rId6"/>
    <p:sldId id="324" r:id="rId7"/>
    <p:sldId id="361" r:id="rId8"/>
    <p:sldId id="325" r:id="rId9"/>
    <p:sldId id="362" r:id="rId10"/>
    <p:sldId id="363" r:id="rId11"/>
    <p:sldId id="367" r:id="rId12"/>
    <p:sldId id="371" r:id="rId13"/>
    <p:sldId id="364" r:id="rId14"/>
    <p:sldId id="365" r:id="rId15"/>
    <p:sldId id="366" r:id="rId16"/>
    <p:sldId id="368" r:id="rId17"/>
    <p:sldId id="369" r:id="rId18"/>
    <p:sldId id="350" r:id="rId19"/>
    <p:sldId id="372" r:id="rId20"/>
    <p:sldId id="354" r:id="rId21"/>
    <p:sldId id="349" r:id="rId22"/>
    <p:sldId id="373" r:id="rId23"/>
    <p:sldId id="34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0FE"/>
    <a:srgbClr val="AC5315"/>
    <a:srgbClr val="C75806"/>
    <a:srgbClr val="000000"/>
    <a:srgbClr val="00499F"/>
    <a:srgbClr val="0CC1E0"/>
    <a:srgbClr val="65482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3" autoAdjust="0"/>
    <p:restoredTop sz="94660"/>
  </p:normalViewPr>
  <p:slideViewPr>
    <p:cSldViewPr>
      <p:cViewPr varScale="1">
        <p:scale>
          <a:sx n="82" d="100"/>
          <a:sy n="82" d="100"/>
        </p:scale>
        <p:origin x="162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6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260648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.whatsapp.com/FRhIuCi54fGGvxzHHmL4FA" TargetMode="Externa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0.png"/><Relationship Id="rId4" Type="http://schemas.openxmlformats.org/officeDocument/2006/relationships/hyperlink" Target="http://www.finblueprint.i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3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Financial Planning Overview</a:t>
            </a: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165304"/>
            <a:ext cx="9143999" cy="648246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VISHAL DALAL – Certified Financial Planner, Fin BluePrint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5E223-DEB2-8445-B98B-6838A7739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5DE5F38D-B6F4-7858-0236-4D59A07D3BC5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Assumptions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8DE5519-CA51-394A-49F8-5CCE14E2F00B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3CEFF-5929-BE4A-BD41-3D8FC0014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90" y="3663268"/>
            <a:ext cx="3711262" cy="2941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D3781E-67DE-5388-66BD-0768E0FC7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3523692"/>
            <a:ext cx="3711262" cy="3116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6B3517-7355-E76C-1B24-BC62277417C9}"/>
              </a:ext>
            </a:extLst>
          </p:cNvPr>
          <p:cNvSpPr txBox="1"/>
          <p:nvPr/>
        </p:nvSpPr>
        <p:spPr>
          <a:xfrm>
            <a:off x="-252536" y="2030760"/>
            <a:ext cx="896784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Assumptions are required to be able to create a plan</a:t>
            </a:r>
          </a:p>
          <a:p>
            <a:pPr marL="1447800" lvl="3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External Factors: Inflation, Return on investments, Govt laws</a:t>
            </a:r>
          </a:p>
          <a:p>
            <a:pPr marL="1447800" lvl="3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Partially Controllable: Salary Increment, Risk quotient</a:t>
            </a:r>
          </a:p>
          <a:p>
            <a:pPr marL="1447800" lvl="3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Fully Controllable: Retirement Age, Expenses, Asset Allocation</a:t>
            </a:r>
          </a:p>
        </p:txBody>
      </p:sp>
    </p:spTree>
    <p:extLst>
      <p:ext uri="{BB962C8B-B14F-4D97-AF65-F5344CB8AC3E}">
        <p14:creationId xmlns:p14="http://schemas.microsoft.com/office/powerpoint/2010/main" val="1338427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99A4F-69F7-03BB-64CB-494501739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5">
            <a:extLst>
              <a:ext uri="{FF2B5EF4-FFF2-40B4-BE49-F238E27FC236}">
                <a16:creationId xmlns:a16="http://schemas.microsoft.com/office/drawing/2014/main" id="{E0815931-3B63-0ADD-E8C4-C23C9FAE9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568952" cy="5616624"/>
          </a:xfrm>
          <a:effectLst/>
        </p:spPr>
        <p:txBody>
          <a:bodyPr>
            <a:normAutofit fontScale="92500" lnSpcReduction="20000"/>
          </a:bodyPr>
          <a:lstStyle/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Self (43 yrs), Spouse (39 yrs), Son (11 yrs)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Assumed Life-Span: 85 years for self</a:t>
            </a:r>
          </a:p>
          <a:p>
            <a:pPr marL="174625" indent="-174625" algn="l"/>
            <a:endParaRPr lang="en-US" sz="1800" dirty="0"/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</a:rPr>
              <a:t>Financial Goals</a:t>
            </a:r>
            <a:r>
              <a:rPr lang="en-US" sz="1800" dirty="0">
                <a:solidFill>
                  <a:srgbClr val="0070C0"/>
                </a:solidFill>
              </a:rPr>
              <a:t> assumed @ ‘then’ costs, except where stated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Son’s Graduation / Post-Graduation: 10 lakhs (current) / 25 lakhs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Son’s Marriage: 20 lakhs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Retirement Age: 55 yrs (Self) / 40 yrs (Spouse).  Would like to retire early if possible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House Purchase: 1 crore in year 2030.  Loan to be availed: 75 lakhs; rest downpayment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Vehicle purchase in 2030, 21 lakhs.  Recurring every 10 yrs thereafter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Vacation every alternate year post retirement.  Budget: 8 lakhs / year.  Low Priority</a:t>
            </a:r>
          </a:p>
          <a:p>
            <a:pPr marL="174625" indent="-174625" algn="l"/>
            <a:endParaRPr lang="en-US" sz="1800" dirty="0">
              <a:solidFill>
                <a:srgbClr val="0070C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</a:rPr>
              <a:t>Income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Self: 31 lakhs / yr post-tax.  Increment @ 10% annual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Spouse: 5 lakhs / yr post-tax.  Increment @ 5% annual</a:t>
            </a:r>
          </a:p>
          <a:p>
            <a:pPr marL="174625" indent="-174625" algn="l">
              <a:buFont typeface="Arial" pitchFamily="34" charset="0"/>
              <a:buChar char="•"/>
            </a:pPr>
            <a:endParaRPr lang="en-US" sz="1800" dirty="0">
              <a:solidFill>
                <a:srgbClr val="0070C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</a:rPr>
              <a:t>Expenses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Household: 12 lakhs / yr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Insurance premiums: 75K / yr</a:t>
            </a:r>
          </a:p>
          <a:p>
            <a:pPr marL="631825" lvl="1" indent="-174625" algn="l">
              <a:buFont typeface="Arial" pitchFamily="34" charset="0"/>
              <a:buChar char="•"/>
            </a:pPr>
            <a:endParaRPr lang="en-US" sz="1400" dirty="0">
              <a:solidFill>
                <a:srgbClr val="0070C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</a:rPr>
              <a:t>Assets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Equity: 72 lakhs; Fixed Income: 1.28 crores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Real Estate: 70 lakhs; Gold &amp; Cash: 18 lakhs</a:t>
            </a:r>
          </a:p>
          <a:p>
            <a:pPr marL="174625" lvl="1" indent="-174625" algn="l">
              <a:buFont typeface="Arial" pitchFamily="34" charset="0"/>
              <a:buChar char="•"/>
            </a:pPr>
            <a:endParaRPr lang="en-US" sz="1400" b="1" dirty="0">
              <a:solidFill>
                <a:srgbClr val="0070C0"/>
              </a:solidFill>
              <a:ea typeface="+mn-ea"/>
              <a:cs typeface="+mn-cs"/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</a:rPr>
              <a:t>Liabilities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No outstanding loans currently</a:t>
            </a:r>
          </a:p>
          <a:p>
            <a:pPr algn="l"/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03A7CF-284E-58CA-D74D-57E60AD0CD56}"/>
              </a:ext>
            </a:extLst>
          </p:cNvPr>
          <p:cNvSpPr txBox="1">
            <a:spLocks/>
          </p:cNvSpPr>
          <p:nvPr/>
        </p:nvSpPr>
        <p:spPr>
          <a:xfrm>
            <a:off x="-25558" y="40466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Sample Case Study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84BBDB-803D-2732-BE49-42894AF32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09120"/>
            <a:ext cx="2114845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10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5A677-C43A-2501-3E6F-B83B8B6E7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A2040E84-7522-FC5C-A862-81FB4A8D017E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Financial Plan Output Charts (1)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23972BA-7C22-991D-E3CF-5C1A30612959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31F0A6-ACE8-89DC-5E3A-2177765C1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49" y="2097171"/>
            <a:ext cx="8687553" cy="2319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5721AB-DCA2-92AE-DA22-968530F38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49" y="4538358"/>
            <a:ext cx="8687553" cy="220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7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A4249-55B6-03EA-98A7-AB403761F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BB03039F-CBF8-4573-FBB5-99815AA03D77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Financial Plan Output Charts (2)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3EC99110-1817-C09F-5D29-9E898BC34C26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2EFD7D-05B6-4EFB-B0C5-6216227E9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04203"/>
            <a:ext cx="8928992" cy="23609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368778-0CF7-B23C-2CBB-80F2E0948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47" y="4509120"/>
            <a:ext cx="891784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7563A-7A31-33DA-EC5D-22E8C148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C058B9B5-E104-01F5-E20D-F7BFE2B4F0BA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Financial Plan Output Charts (3)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593B37B-2570-0DB8-980E-F98FCBB40D18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F6EA3-BEE7-734C-8043-CA433CCD4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928"/>
            <a:ext cx="9144000" cy="306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26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5D15-F01A-B746-2A82-55879DEE2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28FA7262-A891-FA89-D3CF-F579FF4B8041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Output cont’d .. Ideal Insurance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6B24BE-C315-B685-68DD-D4CC8F77A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" y="2420888"/>
            <a:ext cx="867614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82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1EA72-365B-6038-9383-20282DD0D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E5E51E17-C9CD-E613-C90C-A0684C985A6B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Output cont’d .. Tax Calculation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6D8BB9-FD77-E7AC-F89F-3C4F95194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204864"/>
            <a:ext cx="8604448" cy="43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36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Other Aspects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060848"/>
            <a:ext cx="8964488" cy="3600400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723900" lvl="2" indent="-723900"/>
            <a:r>
              <a:rPr lang="en-US" sz="24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Confidentiality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 data should be kept </a:t>
            </a:r>
            <a:r>
              <a:rPr lang="en-US" sz="2000" b="0" i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strictly confidential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Sensitive data only via password-protected sheets and PDF’s</a:t>
            </a:r>
          </a:p>
          <a:p>
            <a:pPr marL="990600" lvl="2" indent="-355600"/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990600"/>
            <a:r>
              <a:rPr lang="en-US" sz="24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‘Living’ Document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 one-off activity; life-long process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Should be reviewed periodically such as semi-annual or annual; or on occurrence of a major life event like marriage, significant investment, etc.</a:t>
            </a:r>
          </a:p>
          <a:p>
            <a:pPr marL="622300" lvl="2" indent="-254000">
              <a:buFont typeface="Arial" pitchFamily="34" charset="0"/>
              <a:buChar char="•"/>
            </a:pPr>
            <a:endParaRPr lang="en-US" sz="20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2"/>
            <a:r>
              <a:rPr lang="en-US" sz="24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Coverage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good plan should cover not just your existing investments but also future ones and see if those should be stopped, continued or re-allocated</a:t>
            </a: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19ADB-D523-3968-2D9F-DB6D1E697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F18BB52-270A-D736-0544-EE2248EE47D6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Common Misconceptions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F5F07A8-EA4B-CD12-19BD-75FF80FACC60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ubtitle 5">
            <a:extLst>
              <a:ext uri="{FF2B5EF4-FFF2-40B4-BE49-F238E27FC236}">
                <a16:creationId xmlns:a16="http://schemas.microsoft.com/office/drawing/2014/main" id="{DBFD2C80-18C2-DA9C-4586-E80779F34174}"/>
              </a:ext>
            </a:extLst>
          </p:cNvPr>
          <p:cNvSpPr txBox="1">
            <a:spLocks/>
          </p:cNvSpPr>
          <p:nvPr/>
        </p:nvSpPr>
        <p:spPr bwMode="auto">
          <a:xfrm>
            <a:off x="179512" y="2434664"/>
            <a:ext cx="6868616" cy="12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Financial Planning is for the Rich</a:t>
            </a: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endParaRPr lang="en-US" sz="20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Insurance Planning is Financial Planning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294A46-8487-4BE7-B13D-7E41DB00F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379153"/>
            <a:ext cx="2047875" cy="1143000"/>
          </a:xfrm>
          <a:prstGeom prst="rect">
            <a:avLst/>
          </a:prstGeom>
        </p:spPr>
      </p:pic>
      <p:sp>
        <p:nvSpPr>
          <p:cNvPr id="5" name="Subtitle 5">
            <a:extLst>
              <a:ext uri="{FF2B5EF4-FFF2-40B4-BE49-F238E27FC236}">
                <a16:creationId xmlns:a16="http://schemas.microsoft.com/office/drawing/2014/main" id="{F1692609-99E7-B1F0-856D-E1A3E76E3396}"/>
              </a:ext>
            </a:extLst>
          </p:cNvPr>
          <p:cNvSpPr txBox="1">
            <a:spLocks/>
          </p:cNvSpPr>
          <p:nvPr/>
        </p:nvSpPr>
        <p:spPr bwMode="auto">
          <a:xfrm>
            <a:off x="2778060" y="4077072"/>
            <a:ext cx="6868616" cy="173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Tax Planning is Financial Planning</a:t>
            </a: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endParaRPr lang="en-US" sz="20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 am too young to think about Financial Planning</a:t>
            </a: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endParaRPr lang="en-US" sz="20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2300" lvl="2" indent="-254000">
              <a:spcBef>
                <a:spcPct val="0"/>
              </a:spcBef>
              <a:buFont typeface="Arial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Confuse Financial Planning with investing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51644-BC63-BF65-16ED-BE351205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50" y="4228332"/>
            <a:ext cx="2210399" cy="146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Skills required of a Financial Planner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663" y="2098204"/>
            <a:ext cx="877067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322C34-3758-AEE1-E889-183EEA7A5367}"/>
              </a:ext>
            </a:extLst>
          </p:cNvPr>
          <p:cNvSpPr txBox="1"/>
          <p:nvPr/>
        </p:nvSpPr>
        <p:spPr>
          <a:xfrm>
            <a:off x="223493" y="5532985"/>
            <a:ext cx="877067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90600" lvl="2" indent="-990600"/>
            <a:r>
              <a:rPr lang="en-US" sz="20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Plan creation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1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Requires time &amp; effort, skills &amp; knowledge, experience &amp; judgment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1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Attention to detail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US" sz="18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Best left to a Certified Financial Planner / Registered Investment Advisor</a:t>
            </a: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Contents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51520" y="2105472"/>
            <a:ext cx="8712968" cy="4419872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514350" lvl="0" indent="-514350">
              <a:buFont typeface="+mj-lt"/>
              <a:buAutoNum type="arabicPeriod"/>
            </a:pPr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What is Financial Planning?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Process for creating a </a:t>
            </a: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Financial Plan</a:t>
            </a:r>
            <a:endParaRPr kumimoji="0" lang="en-US" sz="24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Components of a Plan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sz="24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Other Aspects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sz="24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Common Misconceptions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sz="24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Selecting the right person for creating a Financial Plan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sz="24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Commercials of creating a Plan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lang="en-US" sz="26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nBluePrint_What_We_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995738"/>
            <a:ext cx="4269287" cy="5241574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3142755" y="344421"/>
            <a:ext cx="3419872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Commercials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995738"/>
            <a:ext cx="4104456" cy="55172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66700" lvl="2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Market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% of AUM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Fixed: Initial fee and 50% thereafter on annual basis</a:t>
            </a:r>
          </a:p>
          <a:p>
            <a:pPr marL="88900" lvl="2"/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2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Our Model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Advisory: 15K / year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Execution: No charge</a:t>
            </a:r>
          </a:p>
          <a:p>
            <a:pPr marL="266700" lvl="2" indent="-177800">
              <a:buFont typeface="Arial" pitchFamily="34" charset="0"/>
              <a:buChar char="•"/>
            </a:pPr>
            <a:endParaRPr lang="en-US" sz="2400" b="0" kern="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2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USP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One-time fee only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Ask any query anytime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Prompt response</a:t>
            </a:r>
          </a:p>
          <a:p>
            <a:pPr marL="723900" lvl="3" indent="-1778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DIY Planning Sheet</a:t>
            </a:r>
          </a:p>
          <a:p>
            <a:pPr marL="990600" lvl="2" indent="-355600">
              <a:buFont typeface="Arial" pitchFamily="34" charset="0"/>
              <a:buChar char="•"/>
            </a:pPr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355600">
              <a:buFont typeface="Arial" pitchFamily="34" charset="0"/>
              <a:buChar char="•"/>
            </a:pPr>
            <a:endParaRPr lang="en-IN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355600">
              <a:buFont typeface="Arial" pitchFamily="34" charset="0"/>
              <a:buChar char="•"/>
            </a:pPr>
            <a:endParaRPr lang="en-IN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147B3B-35D1-76AE-321F-36C041686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07FB759D-932A-4E7D-F6B0-BDB933C3F627}"/>
              </a:ext>
            </a:extLst>
          </p:cNvPr>
          <p:cNvSpPr txBox="1">
            <a:spLocks/>
          </p:cNvSpPr>
          <p:nvPr/>
        </p:nvSpPr>
        <p:spPr>
          <a:xfrm>
            <a:off x="2181780" y="202408"/>
            <a:ext cx="4392488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Few Testimonials … 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B6C1F-0C8F-A09C-E40E-C17FD2EFF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07" y="867679"/>
            <a:ext cx="5235394" cy="14631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4FC94B-91CD-E2E0-C12F-DBEDA2E1A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041" y="2494118"/>
            <a:ext cx="5243014" cy="14860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5DD017-63AE-0196-0A6B-CA9475676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39" y="4117451"/>
            <a:ext cx="5098222" cy="12345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2E49C4-931D-254F-9790-6B6BCE57A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042" y="5455225"/>
            <a:ext cx="5243013" cy="12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6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 bwMode="auto">
          <a:xfrm>
            <a:off x="827584" y="4005064"/>
            <a:ext cx="77048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3203848" y="4941168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www.finblueprint.in</a:t>
            </a:r>
            <a:endParaRPr lang="en-US" b="0" kern="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WhatsApp Group: 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Join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2021-12-28 11_26_29-Introducing Ipsos Loyalt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188640"/>
            <a:ext cx="7200800" cy="363117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DCDCB-F48D-6094-F3F9-9C9262FCD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6319F927-5FCF-BF32-E51E-B612CCF7DDD2}"/>
              </a:ext>
            </a:extLst>
          </p:cNvPr>
          <p:cNvSpPr txBox="1">
            <a:spLocks/>
          </p:cNvSpPr>
          <p:nvPr/>
        </p:nvSpPr>
        <p:spPr bwMode="auto">
          <a:xfrm>
            <a:off x="251520" y="2052194"/>
            <a:ext cx="864096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Certified Financial Planner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- internationally recognized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27CC2E9-9A4B-C78C-6BA7-3FB6C237C401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93604FB8-A33C-6C89-D34D-71033A032832}"/>
              </a:ext>
            </a:extLst>
          </p:cNvPr>
          <p:cNvSpPr txBox="1">
            <a:spLocks/>
          </p:cNvSpPr>
          <p:nvPr/>
        </p:nvSpPr>
        <p:spPr>
          <a:xfrm>
            <a:off x="251520" y="2570922"/>
            <a:ext cx="8496944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24+ years corporate experience (17+ in Fortun</a:t>
            </a:r>
            <a:r>
              <a:rPr lang="en-US" sz="2400" b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e 500 banks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97D15B3-7EB2-5389-EDEC-DAA29013C3A7}"/>
              </a:ext>
            </a:extLst>
          </p:cNvPr>
          <p:cNvSpPr txBox="1">
            <a:spLocks/>
          </p:cNvSpPr>
          <p:nvPr/>
        </p:nvSpPr>
        <p:spPr>
          <a:xfrm>
            <a:off x="251520" y="3124978"/>
            <a:ext cx="8496944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lang="en-US" sz="2400" b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Achieved FIRE, quit corporate job in Dec’23 @ age of 47</a:t>
            </a:r>
          </a:p>
        </p:txBody>
      </p:sp>
      <p:pic>
        <p:nvPicPr>
          <p:cNvPr id="11" name="Picture 10" descr="CFP_Professionals_Map.jpg">
            <a:extLst>
              <a:ext uri="{FF2B5EF4-FFF2-40B4-BE49-F238E27FC236}">
                <a16:creationId xmlns:a16="http://schemas.microsoft.com/office/drawing/2014/main" id="{B6076C3D-8B03-EF45-B5CB-224D88252C5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831704"/>
            <a:ext cx="6556464" cy="2848196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E39CB3A2-A3E5-AC3E-5DE3-6D15751E8168}"/>
              </a:ext>
            </a:extLst>
          </p:cNvPr>
          <p:cNvSpPr txBox="1">
            <a:spLocks/>
          </p:cNvSpPr>
          <p:nvPr/>
        </p:nvSpPr>
        <p:spPr>
          <a:xfrm>
            <a:off x="255949" y="310432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9BA34B-F5FF-2BB2-4CF1-B66FD725A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92138"/>
            <a:ext cx="7776863" cy="59985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 is Financial Planning?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79512" y="2030760"/>
            <a:ext cx="8784976" cy="456659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Structured and methodical approach to meet one’s financial goals</a:t>
            </a:r>
          </a:p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Acts as a financial guide as you go through life’s journey</a:t>
            </a:r>
          </a:p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Covers risk management and aligns returns with risk</a:t>
            </a:r>
          </a:p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Provides an easy way to track actuals vs projections year-on-year</a:t>
            </a:r>
          </a:p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Allows for a dynamic </a:t>
            </a:r>
            <a:r>
              <a:rPr lang="en-IN" sz="20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‘what-if scenario’</a:t>
            </a: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analysis to determine the impact of ad-hoc or unplanned decisions</a:t>
            </a:r>
          </a:p>
          <a:p>
            <a:pPr marL="541338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end-result of a financial planning exercise is a </a:t>
            </a:r>
            <a:r>
              <a:rPr lang="en-IN" sz="20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financial plan</a:t>
            </a:r>
          </a:p>
          <a:p>
            <a:pPr marL="533400" lvl="1" indent="-355600">
              <a:buFont typeface="Arial" pitchFamily="34" charset="0"/>
              <a:buChar char="•"/>
            </a:pPr>
            <a:endParaRPr lang="en-US" sz="240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1" indent="-355600"/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1" indent="-355600"/>
            <a:endParaRPr lang="en-US" sz="22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4B9B67-0DC8-3187-A14E-F382891F6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094" y="4653136"/>
            <a:ext cx="3240360" cy="18227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23BFF1-4E9E-B773-BDE6-3D3D23FA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31" y="4653136"/>
            <a:ext cx="4514850" cy="1822703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94DE1116-AA70-84CF-B15A-B510F58662BF}"/>
              </a:ext>
            </a:extLst>
          </p:cNvPr>
          <p:cNvSpPr/>
          <p:nvPr/>
        </p:nvSpPr>
        <p:spPr bwMode="auto">
          <a:xfrm>
            <a:off x="5017106" y="5384467"/>
            <a:ext cx="360040" cy="360040"/>
          </a:xfrm>
          <a:prstGeom prst="rightArrow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008000"/>
              </a:highligh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768CC-57C7-68FF-576B-1F3BA3F34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1B38EFE8-A79F-4518-32CA-2C824ED7578C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 does a financial plan cover?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F597933-0DF3-C5C3-B20F-BDF34B7974DF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912BEF-CDE5-8BF5-298A-BAF519AE9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564904"/>
            <a:ext cx="4938188" cy="31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2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Financial Planning Process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8056" y="3056012"/>
            <a:ext cx="5562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99456" y="2630696"/>
            <a:ext cx="236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Data Collection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Goal setting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Current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4844" y="2615525"/>
            <a:ext cx="2535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Draft Plan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Final  Plan 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Product Suggestions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9456" y="5761112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Query Solving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34844" y="5761112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Execution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Follow ups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25F49-C3AD-4BFB-0C47-7E78BAC938BF}"/>
              </a:ext>
            </a:extLst>
          </p:cNvPr>
          <p:cNvSpPr txBox="1"/>
          <p:nvPr/>
        </p:nvSpPr>
        <p:spPr>
          <a:xfrm>
            <a:off x="1367813" y="2294657"/>
            <a:ext cx="90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AC5315"/>
                </a:solidFill>
              </a:rPr>
              <a:t>Step 1</a:t>
            </a:r>
            <a:endParaRPr lang="en-IN" u="sng" dirty="0">
              <a:solidFill>
                <a:srgbClr val="AC531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E8413-A7CA-1D82-365D-E1C782DE15AB}"/>
              </a:ext>
            </a:extLst>
          </p:cNvPr>
          <p:cNvSpPr txBox="1"/>
          <p:nvPr/>
        </p:nvSpPr>
        <p:spPr>
          <a:xfrm>
            <a:off x="6334844" y="2300632"/>
            <a:ext cx="90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AC5315"/>
                </a:solidFill>
              </a:rPr>
              <a:t>Step 2</a:t>
            </a:r>
            <a:endParaRPr lang="en-IN" u="sng" dirty="0">
              <a:solidFill>
                <a:srgbClr val="AC531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F2DE8F-DD3D-0869-A50E-A01C3132316E}"/>
              </a:ext>
            </a:extLst>
          </p:cNvPr>
          <p:cNvSpPr txBox="1"/>
          <p:nvPr/>
        </p:nvSpPr>
        <p:spPr>
          <a:xfrm>
            <a:off x="6328218" y="5445224"/>
            <a:ext cx="90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AC5315"/>
                </a:solidFill>
              </a:rPr>
              <a:t>Step 3</a:t>
            </a:r>
            <a:endParaRPr lang="en-IN" u="sng" dirty="0">
              <a:solidFill>
                <a:srgbClr val="AC531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67486C-EC71-EF8F-209E-DBD9D6A8E714}"/>
              </a:ext>
            </a:extLst>
          </p:cNvPr>
          <p:cNvSpPr txBox="1"/>
          <p:nvPr/>
        </p:nvSpPr>
        <p:spPr>
          <a:xfrm>
            <a:off x="1385257" y="5445224"/>
            <a:ext cx="90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AC5315"/>
                </a:solidFill>
              </a:rPr>
              <a:t>Step 4</a:t>
            </a:r>
            <a:endParaRPr lang="en-IN" u="sng" dirty="0">
              <a:solidFill>
                <a:srgbClr val="AC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04FEC-6FC0-57D2-8C36-E53C2A81D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A9816D8-D2FB-265B-71D5-620046E28CBD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Sheet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8E1F11-9363-4E49-6A52-46B419FF6063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641A4AB-EEC9-7A0B-0BCA-3DEA1285F76A}"/>
              </a:ext>
            </a:extLst>
          </p:cNvPr>
          <p:cNvSpPr txBox="1">
            <a:spLocks/>
          </p:cNvSpPr>
          <p:nvPr/>
        </p:nvSpPr>
        <p:spPr>
          <a:xfrm>
            <a:off x="179512" y="2030760"/>
            <a:ext cx="8784976" cy="456659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625475" lvl="2" indent="-447675"/>
            <a:r>
              <a:rPr lang="en-IN" sz="22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What is a Data Sheet</a:t>
            </a:r>
          </a:p>
          <a:p>
            <a:pPr marL="989013" lvl="2" indent="-363538">
              <a:buFont typeface="Arial" pitchFamily="34" charset="0"/>
              <a:buChar char="•"/>
            </a:pPr>
            <a:endParaRPr lang="en-IN" sz="110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89013" lvl="2" indent="-363538">
              <a:buFont typeface="Arial" pitchFamily="34" charset="0"/>
              <a:buChar char="•"/>
            </a:pPr>
            <a:r>
              <a:rPr lang="en-IN" sz="20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Critical document </a:t>
            </a: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that needs to be filled in by the recipient</a:t>
            </a:r>
          </a:p>
          <a:p>
            <a:pPr marL="989013" lvl="2" indent="-363538">
              <a:buFont typeface="Arial" pitchFamily="34" charset="0"/>
              <a:buChar char="•"/>
            </a:pPr>
            <a:r>
              <a:rPr lang="en-IN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Provides the initial data required to commence financial planning</a:t>
            </a:r>
          </a:p>
          <a:p>
            <a:pPr marL="177800" lvl="2"/>
            <a:endParaRPr lang="en-IN" sz="20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1" indent="-355600"/>
            <a:r>
              <a:rPr lang="en-IN" sz="2200" b="0" u="sng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Key Sections of the Data Sheet</a:t>
            </a: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(provided by recipient)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endParaRPr lang="en-US" sz="11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Financial Goals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Income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Expenses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Assets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Liabilities</a:t>
            </a:r>
          </a:p>
          <a:p>
            <a:pPr marL="990600" lvl="2" indent="-355600">
              <a:buFont typeface="Arial" panose="020B0604020202020204" pitchFamily="34" charset="0"/>
              <a:buChar char="•"/>
            </a:pPr>
            <a:r>
              <a:rPr lang="en-US" sz="20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Risk-taking ability based on subjective queries in the data sheet</a:t>
            </a:r>
          </a:p>
          <a:p>
            <a:pPr marL="635000" lvl="2"/>
            <a:endParaRPr lang="en-US" sz="11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9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8C7D6-C9D0-A013-12CD-08871D1CC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F83F75A9-9D3D-D2DA-482F-71D31345BD6C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33400" indent="-35560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Sheet Detailed Sections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98400E6-7FB1-C820-8539-35EBE7D2A033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8F26B9-C002-FD52-C969-89B69C931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348880"/>
            <a:ext cx="6913050" cy="387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50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44023</TotalTime>
  <Words>723</Words>
  <Application>Microsoft Office PowerPoint</Application>
  <PresentationFormat>On-screen Show (4:3)</PresentationFormat>
  <Paragraphs>144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Times New Roman</vt:lpstr>
      <vt:lpstr>Verdana</vt:lpstr>
      <vt:lpstr>Wingdings</vt:lpstr>
      <vt:lpstr>template</vt:lpstr>
      <vt:lpstr>Custom Design</vt:lpstr>
      <vt:lpstr>Financial Planning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Mamta Dalal</cp:lastModifiedBy>
  <cp:revision>783</cp:revision>
  <dcterms:created xsi:type="dcterms:W3CDTF">2021-03-07T14:33:02Z</dcterms:created>
  <dcterms:modified xsi:type="dcterms:W3CDTF">2025-12-16T07:20:59Z</dcterms:modified>
</cp:coreProperties>
</file>